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9" r:id="rId3"/>
    <p:sldId id="258" r:id="rId4"/>
    <p:sldId id="257" r:id="rId5"/>
    <p:sldId id="260" r:id="rId6"/>
    <p:sldId id="263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ok\phisiks\mostanad%20ph1,2%20-%2093\fizik%203%2093%20-94\optimiz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ook\phisiks\mostanad%20ph1,2%20-%2093\fizik%203%2093%20-94\optimiz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657186508402885E-2"/>
          <c:y val="0.15094057838683445"/>
          <c:w val="0.89064002820542953"/>
          <c:h val="0.77137037970650957"/>
        </c:manualLayout>
      </c:layout>
      <c:barChart>
        <c:barDir val="col"/>
        <c:grouping val="clustered"/>
        <c:varyColors val="0"/>
        <c:ser>
          <c:idx val="0"/>
          <c:order val="0"/>
          <c:tx>
            <c:v>مقایسه درصدی صفحات کتاب درسی  بارم و سوالات کتاب ابی</c:v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'فیزیک 3'!$A$3:$A$8</c:f>
              <c:strCache>
                <c:ptCount val="6"/>
                <c:pt idx="0">
                  <c:v>ترمودینامیک</c:v>
                </c:pt>
                <c:pt idx="1">
                  <c:v>اکتریسیته ساکن</c:v>
                </c:pt>
                <c:pt idx="2">
                  <c:v>خازن</c:v>
                </c:pt>
                <c:pt idx="3">
                  <c:v>مدار الکتریکی</c:v>
                </c:pt>
                <c:pt idx="4">
                  <c:v>مغناطیس</c:v>
                </c:pt>
                <c:pt idx="5">
                  <c:v>القای الکترومغناطیس</c:v>
                </c:pt>
              </c:strCache>
            </c:strRef>
          </c:cat>
          <c:val>
            <c:numRef>
              <c:f>'فیزیک 3'!$A$3:$A$8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v>درصد صفحه کتاب درسی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'فیزیک 3'!$E$3:$E$8</c:f>
              <c:numCache>
                <c:formatCode>0</c:formatCode>
                <c:ptCount val="6"/>
                <c:pt idx="0">
                  <c:v>20.987654320987652</c:v>
                </c:pt>
                <c:pt idx="1">
                  <c:v>14.19753086419753</c:v>
                </c:pt>
                <c:pt idx="2">
                  <c:v>12.962962962962962</c:v>
                </c:pt>
                <c:pt idx="3">
                  <c:v>18.518518518518519</c:v>
                </c:pt>
                <c:pt idx="4">
                  <c:v>16.049382716049383</c:v>
                </c:pt>
                <c:pt idx="5">
                  <c:v>17.283950617283949</c:v>
                </c:pt>
              </c:numCache>
            </c:numRef>
          </c:val>
        </c:ser>
        <c:ser>
          <c:idx val="2"/>
          <c:order val="2"/>
          <c:tx>
            <c:v>درصد بارم</c:v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'فیزیک 3'!$D$3:$D$8</c:f>
              <c:numCache>
                <c:formatCode>General</c:formatCode>
                <c:ptCount val="6"/>
                <c:pt idx="0">
                  <c:v>22.5</c:v>
                </c:pt>
                <c:pt idx="1">
                  <c:v>15</c:v>
                </c:pt>
                <c:pt idx="2">
                  <c:v>12.5</c:v>
                </c:pt>
                <c:pt idx="3">
                  <c:v>20</c:v>
                </c:pt>
                <c:pt idx="4">
                  <c:v>17.5</c:v>
                </c:pt>
                <c:pt idx="5">
                  <c:v>12.5</c:v>
                </c:pt>
              </c:numCache>
            </c:numRef>
          </c:val>
        </c:ser>
        <c:ser>
          <c:idx val="3"/>
          <c:order val="3"/>
          <c:tx>
            <c:v>درصد سوالات کتاب ابی</c:v>
          </c:tx>
          <c:spPr>
            <a:solidFill>
              <a:srgbClr val="002060"/>
            </a:solidFill>
            <a:ln>
              <a:solidFill>
                <a:schemeClr val="tx1">
                  <a:lumMod val="15000"/>
                  <a:lumOff val="8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solidFill>
                  <a:srgbClr val="0070C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'فیزیک 3'!$J$3:$J$8</c:f>
              <c:numCache>
                <c:formatCode>0</c:formatCode>
                <c:ptCount val="6"/>
                <c:pt idx="0">
                  <c:v>18</c:v>
                </c:pt>
                <c:pt idx="1">
                  <c:v>11.963882618510159</c:v>
                </c:pt>
                <c:pt idx="2">
                  <c:v>10.045146726862303</c:v>
                </c:pt>
                <c:pt idx="3">
                  <c:v>27</c:v>
                </c:pt>
                <c:pt idx="4">
                  <c:v>15.349887133182843</c:v>
                </c:pt>
                <c:pt idx="5">
                  <c:v>15.80135440180587</c:v>
                </c:pt>
              </c:numCache>
            </c:numRef>
          </c:val>
        </c:ser>
        <c:ser>
          <c:idx val="4"/>
          <c:order val="4"/>
          <c:tx>
            <c:v>درصد بودجه</c:v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'فیزیک 3'!$K$3:$K$8</c:f>
              <c:numCache>
                <c:formatCode>0</c:formatCode>
                <c:ptCount val="6"/>
                <c:pt idx="0">
                  <c:v>20</c:v>
                </c:pt>
                <c:pt idx="1">
                  <c:v>13.333333333333334</c:v>
                </c:pt>
                <c:pt idx="2">
                  <c:v>13.333333333333334</c:v>
                </c:pt>
                <c:pt idx="3">
                  <c:v>26.666666666666668</c:v>
                </c:pt>
                <c:pt idx="4">
                  <c:v>13.333333333333334</c:v>
                </c:pt>
                <c:pt idx="5">
                  <c:v>13.333333333333334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10523296"/>
        <c:axId val="110529824"/>
      </c:barChart>
      <c:catAx>
        <c:axId val="11052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29824"/>
        <c:crosses val="autoZero"/>
        <c:auto val="1"/>
        <c:lblAlgn val="ctr"/>
        <c:lblOffset val="100"/>
        <c:noMultiLvlLbl val="0"/>
      </c:catAx>
      <c:valAx>
        <c:axId val="11052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52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ayout>
        <c:manualLayout>
          <c:xMode val="edge"/>
          <c:yMode val="edge"/>
          <c:x val="0.20119601154243569"/>
          <c:y val="0"/>
          <c:w val="0.60057120689034926"/>
          <c:h val="0.147880089846048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857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r>
              <a:rPr lang="fa-IR" sz="2400" b="1" i="0" dirty="0">
                <a:cs typeface="B Titr" panose="00000700000000000000" pitchFamily="2" charset="-78"/>
              </a:rPr>
              <a:t>درصد تعداد سوال هر مبحث به کل کتاب آبی فیزیک 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Titr" panose="00000700000000000000" pitchFamily="2" charset="-78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907534779496435"/>
          <c:y val="0.16678438451007577"/>
          <c:w val="0.46137520359362194"/>
          <c:h val="0.77560084059260037"/>
        </c:manualLayout>
      </c:layout>
      <c:pieChart>
        <c:varyColors val="1"/>
        <c:ser>
          <c:idx val="0"/>
          <c:order val="0"/>
          <c:tx>
            <c:strRef>
              <c:f>'فیزیک 3'!$J$1:$J$2</c:f>
              <c:strCache>
                <c:ptCount val="2"/>
                <c:pt idx="1">
                  <c:v>درصد تعداد سوال ها در این مبحث به کل کتاب آبی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B w="165100" prst="coolSlant"/>
            </a:sp3d>
          </c:spPr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 w="165100" prst="coolSlant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 w="165100" prst="coolSlant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 w="165100" prst="coolSlant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 w="165100" prst="coolSlant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 w="165100" prst="coolSlant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 w="1651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fa-IR" baseline="0"/>
                      <a:t>ترمودینامیک, </a:t>
                    </a:r>
                    <a:fld id="{B86118E3-50D3-400F-A91F-3D7FC6338F25}" type="VALUE">
                      <a:rPr lang="en-US" baseline="0"/>
                      <a:pPr/>
                      <a:t>[VALUE]</a:t>
                    </a:fld>
                    <a:endParaRPr lang="fa-IR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fa-IR" sz="1100"/>
                      <a:t>الکتریسیته ساکن</a:t>
                    </a:r>
                  </a:p>
                  <a:p>
                    <a:r>
                      <a:rPr lang="fa-IR" sz="1100" baseline="0"/>
                      <a:t>, </a:t>
                    </a:r>
                    <a:fld id="{FEC3E9DF-6A7C-4E3A-826B-6F2BF586CB33}" type="VALUE">
                      <a:rPr lang="en-US" sz="1100" baseline="0"/>
                      <a:pPr/>
                      <a:t>[VALUE]</a:t>
                    </a:fld>
                    <a:endParaRPr lang="fa-IR" sz="1100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fa-IR"/>
                      <a:t>خازن</a:t>
                    </a:r>
                    <a:r>
                      <a:rPr lang="fa-IR" baseline="0"/>
                      <a:t> ,</a:t>
                    </a:r>
                    <a:endParaRPr lang="fa-IR"/>
                  </a:p>
                  <a:p>
                    <a:fld id="{FF6577A7-8DD4-489E-9686-770A36AEF984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fa-IR"/>
                      <a:t>مداراکتریکی</a:t>
                    </a:r>
                  </a:p>
                  <a:p>
                    <a:r>
                      <a:rPr lang="fa-IR" baseline="0"/>
                      <a:t>, </a:t>
                    </a:r>
                    <a:fld id="{533C07C9-2231-4824-8381-97A6A0B2FE72}" type="VALUE">
                      <a:rPr lang="en-US" baseline="0"/>
                      <a:pPr/>
                      <a:t>[VALUE]</a:t>
                    </a:fld>
                    <a:endParaRPr lang="fa-IR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fa-IR"/>
                      <a:t>مغناطیس</a:t>
                    </a:r>
                    <a:r>
                      <a:rPr lang="fa-IR" baseline="0"/>
                      <a:t>, </a:t>
                    </a:r>
                    <a:fld id="{A55AF5DA-8AFB-44F4-97D7-F6331C6028AB}" type="VALUE">
                      <a:rPr lang="en-US" baseline="0"/>
                      <a:pPr/>
                      <a:t>[VALUE]</a:t>
                    </a:fld>
                    <a:endParaRPr lang="fa-IR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 rot="0" spcFirstLastPara="1" vertOverflow="ellipsis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defRPr>
                    </a:pPr>
                    <a:r>
                      <a:rPr lang="fa-IR" sz="1800" b="1">
                        <a:cs typeface="B Nazanin" panose="00000400000000000000" pitchFamily="2" charset="-78"/>
                      </a:rPr>
                      <a:t>القا</a:t>
                    </a:r>
                    <a:r>
                      <a:rPr lang="fa-IR" sz="1800" b="1" baseline="0">
                        <a:cs typeface="B Nazanin" panose="00000400000000000000" pitchFamily="2" charset="-78"/>
                      </a:rPr>
                      <a:t>, </a:t>
                    </a:r>
                    <a:fld id="{58C3FF16-E8B5-4D51-AE20-D5CCB63801DF}" type="VALUE">
                      <a:rPr lang="en-US" sz="1800" b="1" baseline="0">
                        <a:cs typeface="B Nazanin" panose="00000400000000000000" pitchFamily="2" charset="-78"/>
                      </a:rPr>
                      <a:pPr>
                        <a:defRPr sz="18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cs typeface="B Nazanin" panose="00000400000000000000" pitchFamily="2" charset="-78"/>
                        </a:defRPr>
                      </a:pPr>
                      <a:t>[VALUE]</a:t>
                    </a:fld>
                    <a:endParaRPr lang="fa-IR" sz="1800" b="1" baseline="0">
                      <a:cs typeface="B Nazanin" panose="00000400000000000000" pitchFamily="2" charset="-78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B Nazanin" panose="00000400000000000000" pitchFamily="2" charset="-78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'فیزیک 3'!$J$3:$J$8</c:f>
              <c:numCache>
                <c:formatCode>0</c:formatCode>
                <c:ptCount val="6"/>
                <c:pt idx="0">
                  <c:v>18</c:v>
                </c:pt>
                <c:pt idx="1">
                  <c:v>11.963882618510159</c:v>
                </c:pt>
                <c:pt idx="2">
                  <c:v>10.045146726862303</c:v>
                </c:pt>
                <c:pt idx="3">
                  <c:v>27</c:v>
                </c:pt>
                <c:pt idx="4">
                  <c:v>15.349887133182843</c:v>
                </c:pt>
                <c:pt idx="5">
                  <c:v>15.80135440180587</c:v>
                </c:pt>
              </c:numCache>
              <c:extLst/>
            </c:numRef>
          </c:cat>
          <c:val>
            <c:numRef>
              <c:f>'فیزیک 3'!$J$3:$J$9</c:f>
              <c:numCache>
                <c:formatCode>0</c:formatCode>
                <c:ptCount val="6"/>
                <c:pt idx="0">
                  <c:v>18</c:v>
                </c:pt>
                <c:pt idx="1">
                  <c:v>11.963882618510159</c:v>
                </c:pt>
                <c:pt idx="2">
                  <c:v>10.045146726862303</c:v>
                </c:pt>
                <c:pt idx="3">
                  <c:v>27</c:v>
                </c:pt>
                <c:pt idx="4">
                  <c:v>15.349887133182843</c:v>
                </c:pt>
                <c:pt idx="5">
                  <c:v>15.80135440180587</c:v>
                </c:pt>
              </c:numCache>
              <c:extLst/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 w="139700" h="139700" prst="divot"/>
    </a:sp3d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4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0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139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964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0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4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3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8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8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0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0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6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8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B5D8-71BA-4A4A-97C0-62DC0BA4228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BA5774A-7601-495D-BF0D-4BCB05877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1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کتاب فیزیک 3 آبی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542" y="4050836"/>
            <a:ext cx="4402413" cy="1058482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تالیف جدید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769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تناسب و توازن کتاب(مهندسی حجم کتاب) 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325" y="2113280"/>
            <a:ext cx="5303520" cy="2411411"/>
          </a:xfrm>
        </p:spPr>
        <p:txBody>
          <a:bodyPr>
            <a:no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صفحات كتاب </a:t>
            </a:r>
            <a:r>
              <a:rPr lang="fa-IR" sz="3200" b="1" dirty="0" smtClean="0">
                <a:cs typeface="B Nazanin" panose="00000400000000000000" pitchFamily="2" charset="-78"/>
              </a:rPr>
              <a:t>درسي (162 صفحه)</a:t>
            </a:r>
          </a:p>
          <a:p>
            <a:pPr lvl="0" algn="r" rtl="1"/>
            <a:r>
              <a:rPr lang="fa-IR" sz="3200" b="1" dirty="0" smtClean="0">
                <a:cs typeface="B Nazanin" panose="00000400000000000000" pitchFamily="2" charset="-78"/>
              </a:rPr>
              <a:t>بارم </a:t>
            </a:r>
            <a:r>
              <a:rPr lang="fa-IR" sz="3200" b="1" dirty="0">
                <a:cs typeface="B Nazanin" panose="00000400000000000000" pitchFamily="2" charset="-78"/>
              </a:rPr>
              <a:t>امتحان </a:t>
            </a:r>
            <a:r>
              <a:rPr lang="fa-IR" sz="3200" b="1" dirty="0" smtClean="0">
                <a:cs typeface="B Nazanin" panose="00000400000000000000" pitchFamily="2" charset="-78"/>
              </a:rPr>
              <a:t>نهايي</a:t>
            </a:r>
          </a:p>
          <a:p>
            <a:pPr lvl="0" algn="r" rtl="1"/>
            <a:r>
              <a:rPr lang="fa-IR" sz="3200" b="1" dirty="0" smtClean="0">
                <a:cs typeface="B Nazanin" panose="00000400000000000000" pitchFamily="2" charset="-78"/>
              </a:rPr>
              <a:t>بودجه </a:t>
            </a:r>
            <a:r>
              <a:rPr lang="fa-IR" sz="3200" b="1" dirty="0">
                <a:cs typeface="B Nazanin" panose="00000400000000000000" pitchFamily="2" charset="-78"/>
              </a:rPr>
              <a:t>بندي </a:t>
            </a:r>
            <a:r>
              <a:rPr lang="fa-IR" sz="3200" b="1" dirty="0" smtClean="0">
                <a:cs typeface="B Nazanin" panose="00000400000000000000" pitchFamily="2" charset="-78"/>
              </a:rPr>
              <a:t>كنكور</a:t>
            </a:r>
            <a:r>
              <a:rPr lang="en-US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(15 سوال)</a:t>
            </a:r>
          </a:p>
          <a:p>
            <a:pPr marL="0" lvl="0" indent="0" algn="r" rtl="1">
              <a:buNone/>
            </a:pP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302" y="2554485"/>
            <a:ext cx="26306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 smtClean="0">
                <a:cs typeface="B Titr" panose="00000700000000000000" pitchFamily="2" charset="-78"/>
              </a:rPr>
              <a:t>تعداد سوال کتاب آبی فیزیک 3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559126" y="1930400"/>
            <a:ext cx="450167" cy="2130057"/>
          </a:xfrm>
          <a:prstGeom prst="leftBrace">
            <a:avLst/>
          </a:prstGeom>
          <a:solidFill>
            <a:schemeClr val="bg1">
              <a:alpha val="92000"/>
            </a:schemeClr>
          </a:solidFill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جدول توازن و تناسب فصلی </a:t>
            </a:r>
            <a:r>
              <a:rPr lang="fa-IR" dirty="0">
                <a:cs typeface="B Titr" panose="00000700000000000000" pitchFamily="2" charset="-78"/>
              </a:rPr>
              <a:t>کتاب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580447"/>
              </p:ext>
            </p:extLst>
          </p:nvPr>
        </p:nvGraphicFramePr>
        <p:xfrm>
          <a:off x="245661" y="1409897"/>
          <a:ext cx="9295626" cy="5123983"/>
        </p:xfrm>
        <a:graphic>
          <a:graphicData uri="http://schemas.openxmlformats.org/drawingml/2006/table">
            <a:tbl>
              <a:tblPr rtl="1" firstRow="1" firstCol="1" bandRow="1">
                <a:tableStyleId>{616DA210-FB5B-4158-B5E0-FEB733F419BA}</a:tableStyleId>
              </a:tblPr>
              <a:tblGrid>
                <a:gridCol w="1349108"/>
                <a:gridCol w="614288"/>
                <a:gridCol w="942537"/>
                <a:gridCol w="660561"/>
                <a:gridCol w="828800"/>
                <a:gridCol w="763718"/>
                <a:gridCol w="714445"/>
                <a:gridCol w="714445"/>
                <a:gridCol w="1053648"/>
                <a:gridCol w="795175"/>
                <a:gridCol w="858901"/>
              </a:tblGrid>
              <a:tr h="2100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مبحث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تعداد صفحه کتاب درسی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درصد حجم مطالب این مبحث به کل کتاب درسی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بارم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درصد بارم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بودجه بندی کنکور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درصد بودجه کنکور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  <a:cs typeface="B Nazanin" panose="00000400000000000000" pitchFamily="2" charset="-78"/>
                        </a:rPr>
                        <a:t>تعداد تست در کتاب آبی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>
                          <a:effectLst/>
                          <a:cs typeface="B Nazanin" panose="00000400000000000000" pitchFamily="2" charset="-78"/>
                        </a:rPr>
                        <a:t>تفکیک سوالات سایر -سراسری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درصد تعداد سوال ها در این مبحث به کل کتاب آبی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500" dirty="0">
                          <a:effectLst/>
                          <a:cs typeface="B Nazanin" panose="00000400000000000000" pitchFamily="2" charset="-78"/>
                        </a:rPr>
                        <a:t>صفحات درسنامه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09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ترمودینامیک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22.5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65-76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18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1728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اکتریسیته ساکن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45-61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Nazanin" panose="00000400000000000000" pitchFamily="2" charset="-78"/>
                        </a:rPr>
                        <a:t>7.5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09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خازن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12.5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89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22-67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Nazanin" panose="00000400000000000000" pitchFamily="2" charset="-78"/>
                        </a:rPr>
                        <a:t>5.5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09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مدار الکتریکی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19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274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88-186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09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مغناطیس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3.5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17.5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40-96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6156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القای الکترومغناطیس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28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17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2.5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12.5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140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34-106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57109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cs typeface="B Nazanin" panose="00000400000000000000" pitchFamily="2" charset="-78"/>
                        </a:rPr>
                        <a:t>جمع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162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Koodak" panose="00000700000000000000" pitchFamily="2" charset="-78"/>
                          <a:cs typeface="B Nazanin" panose="00000400000000000000" pitchFamily="2" charset="-78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15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886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294-592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dirty="0">
                          <a:effectLst/>
                          <a:cs typeface="B Nazanin" panose="00000400000000000000" pitchFamily="2" charset="-78"/>
                        </a:rPr>
                        <a:t>40.5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0011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67" y="314178"/>
            <a:ext cx="8596668" cy="13208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نمودار مهندسی فصلی کتاب</a:t>
            </a:r>
            <a:endParaRPr lang="en-US" dirty="0">
              <a:cs typeface="B Titr" panose="000007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7686599"/>
              </p:ext>
            </p:extLst>
          </p:nvPr>
        </p:nvGraphicFramePr>
        <p:xfrm>
          <a:off x="150449" y="1406768"/>
          <a:ext cx="9256541" cy="4586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71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4525" y="2348642"/>
            <a:ext cx="7766936" cy="374266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68201129"/>
              </p:ext>
            </p:extLst>
          </p:nvPr>
        </p:nvGraphicFramePr>
        <p:xfrm>
          <a:off x="975888" y="675249"/>
          <a:ext cx="8185573" cy="5134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909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47" y="1860338"/>
            <a:ext cx="8596668" cy="3880773"/>
          </a:xfrm>
        </p:spPr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fa-IR" sz="4400" dirty="0">
                <a:cs typeface="B Titr" panose="00000700000000000000" pitchFamily="2" charset="-78"/>
              </a:rPr>
              <a:t>به ازاي يك نمره بارم امتحاني 45 سوال و به ازاي يك سوال كنكور 60 سوال براي تمرين در كتاب گذاشته شده است.</a:t>
            </a:r>
            <a:endParaRPr lang="fa-IR" sz="4400" b="1" dirty="0">
              <a:cs typeface="B Titr" panose="00000700000000000000" pitchFamily="2" charset="-78"/>
            </a:endParaRPr>
          </a:p>
          <a:p>
            <a:pPr algn="ctr" rtl="1"/>
            <a:endParaRPr lang="en-US" sz="4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528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چند ویژگی مهم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1611"/>
            <a:ext cx="8596668" cy="3880773"/>
          </a:xfrm>
        </p:spPr>
        <p:txBody>
          <a:bodyPr>
            <a:noAutofit/>
          </a:bodyPr>
          <a:lstStyle/>
          <a:p>
            <a:pPr algn="r" rtl="1"/>
            <a:endParaRPr lang="fa-IR" sz="3200" b="1" dirty="0" smtClean="0">
              <a:cs typeface="B Koodak" panose="00000700000000000000" pitchFamily="2" charset="-78"/>
            </a:endParaRPr>
          </a:p>
          <a:p>
            <a:pPr algn="r" rtl="1"/>
            <a:r>
              <a:rPr lang="fa-IR" sz="3200" b="1" dirty="0" smtClean="0">
                <a:cs typeface="B Koodak" panose="00000700000000000000" pitchFamily="2" charset="-78"/>
              </a:rPr>
              <a:t>موجود </a:t>
            </a:r>
            <a:r>
              <a:rPr lang="fa-IR" sz="3200" b="1" dirty="0">
                <a:cs typeface="B Koodak" panose="00000700000000000000" pitchFamily="2" charset="-78"/>
              </a:rPr>
              <a:t>بودن کنکور سراسری 10 سال اخیر در </a:t>
            </a:r>
            <a:r>
              <a:rPr lang="fa-IR" sz="3200" b="1" dirty="0" smtClean="0">
                <a:cs typeface="B Koodak" panose="00000700000000000000" pitchFamily="2" charset="-78"/>
              </a:rPr>
              <a:t>کتاب</a:t>
            </a:r>
            <a:endParaRPr lang="en-US" sz="3200" b="1" dirty="0">
              <a:cs typeface="B Koodak" panose="00000700000000000000" pitchFamily="2" charset="-78"/>
            </a:endParaRPr>
          </a:p>
          <a:p>
            <a:pPr lvl="0" algn="r" rtl="1"/>
            <a:r>
              <a:rPr lang="fa-IR" sz="3200" b="1" dirty="0" smtClean="0">
                <a:cs typeface="B Koodak" panose="00000700000000000000" pitchFamily="2" charset="-78"/>
              </a:rPr>
              <a:t>نسبت </a:t>
            </a:r>
            <a:r>
              <a:rPr lang="fa-IR" sz="3200" b="1" dirty="0">
                <a:cs typeface="B Koodak" panose="00000700000000000000" pitchFamily="2" charset="-78"/>
              </a:rPr>
              <a:t>سوال های کنکور سراسری 67 درصد(592 سوال) و سوال های سایر </a:t>
            </a:r>
            <a:r>
              <a:rPr lang="fa-IR" sz="3200" b="1" dirty="0" smtClean="0">
                <a:cs typeface="B Koodak" panose="00000700000000000000" pitchFamily="2" charset="-78"/>
              </a:rPr>
              <a:t>33 درصد(294 </a:t>
            </a:r>
            <a:r>
              <a:rPr lang="fa-IR" sz="3200" b="1" dirty="0">
                <a:cs typeface="B Koodak" panose="00000700000000000000" pitchFamily="2" charset="-78"/>
              </a:rPr>
              <a:t>سوال) است</a:t>
            </a:r>
            <a:endParaRPr lang="en-US" sz="3200" b="1" dirty="0">
              <a:cs typeface="B Koodak" panose="00000700000000000000" pitchFamily="2" charset="-78"/>
            </a:endParaRPr>
          </a:p>
          <a:p>
            <a:pPr lvl="0" algn="r" rtl="1"/>
            <a:r>
              <a:rPr lang="fa-IR" sz="3200" b="1" dirty="0">
                <a:cs typeface="B Koodak" panose="00000700000000000000" pitchFamily="2" charset="-78"/>
              </a:rPr>
              <a:t>نسبت سوال های کنکور آزاد به کل سوال ها 5 درصد است (48 سوال از 886)</a:t>
            </a:r>
            <a:endParaRPr lang="en-US" sz="3200" b="1" dirty="0">
              <a:cs typeface="B Koodak" panose="00000700000000000000" pitchFamily="2" charset="-78"/>
            </a:endParaRPr>
          </a:p>
          <a:p>
            <a:pPr lvl="0" algn="r" rtl="1"/>
            <a:r>
              <a:rPr lang="fa-IR" sz="3200" b="1" dirty="0">
                <a:cs typeface="B Koodak" panose="00000700000000000000" pitchFamily="2" charset="-78"/>
              </a:rPr>
              <a:t>نسبت صفحات درسنامه به کل کتاب 15 درصد است</a:t>
            </a:r>
            <a:endParaRPr lang="en-US" sz="3200" b="1" dirty="0">
              <a:cs typeface="B Koodak" panose="00000700000000000000" pitchFamily="2" charset="-78"/>
            </a:endParaRPr>
          </a:p>
          <a:p>
            <a:pPr algn="r" rtl="1"/>
            <a:r>
              <a:rPr lang="fa-IR" sz="3200" b="1" dirty="0" smtClean="0">
                <a:cs typeface="B Koodak" panose="00000700000000000000" pitchFamily="2" charset="-78"/>
              </a:rPr>
              <a:t>به ازای هر 1 صفحه درسنامه 2 صفحه سوال قرار دادیم</a:t>
            </a:r>
            <a:endParaRPr lang="en-US" sz="3200" b="1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21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56" y="-257853"/>
            <a:ext cx="6687403" cy="7115853"/>
          </a:xfrm>
          <a:prstGeom prst="rect">
            <a:avLst/>
          </a:prstGeom>
        </p:spPr>
      </p:pic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6863686" y="1776073"/>
            <a:ext cx="3277737" cy="3048000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پوشش کامل مثال‌ها،مسئله‌ها‌ ، پرسش‌ها ، تمرین‌ها ، ‌فعاليت‌ها و </a:t>
            </a:r>
            <a:r>
              <a:rPr lang="fa-IR" sz="2800" b="1" dirty="0" smtClean="0">
                <a:cs typeface="B Nazanin" panose="00000400000000000000" pitchFamily="2" charset="-78"/>
              </a:rPr>
              <a:t>شکل‌ها‌ی  کتاب درسی</a:t>
            </a:r>
          </a:p>
          <a:p>
            <a:pPr algn="r" rtl="1"/>
            <a:r>
              <a:rPr lang="fa-IR" sz="2800" b="1" dirty="0" smtClean="0">
                <a:cs typeface="B Nazanin" panose="00000400000000000000" pitchFamily="2" charset="-78"/>
              </a:rPr>
              <a:t>51 سوال فقط با آدرس کتاب درسی</a:t>
            </a:r>
            <a:endParaRPr lang="fa-IR" sz="28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7087" y="1037229"/>
            <a:ext cx="2210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cs typeface="B Titr" panose="00000700000000000000" pitchFamily="2" charset="-78"/>
              </a:rPr>
              <a:t>پوشش مطالب</a:t>
            </a:r>
            <a:endParaRPr lang="en-US" sz="3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787896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یک کار ویژه مهم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5373" y="309489"/>
            <a:ext cx="2338629" cy="1195754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 smtClean="0">
                <a:cs typeface="B Titr" panose="00000700000000000000" pitchFamily="2" charset="-78"/>
              </a:rPr>
              <a:t>پاسخ تشریحی</a:t>
            </a:r>
            <a:endParaRPr lang="en-US" sz="28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4" y="1"/>
            <a:ext cx="613571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5603" y="1659988"/>
            <a:ext cx="36358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r" rtl="1">
              <a:buFont typeface="Wingdings" panose="05000000000000000000" pitchFamily="2" charset="2"/>
              <a:buChar char="q"/>
            </a:pPr>
            <a:r>
              <a:rPr lang="fa-IR" sz="2400" b="1" dirty="0">
                <a:cs typeface="B Nazanin" panose="00000400000000000000" pitchFamily="2" charset="-78"/>
              </a:rPr>
              <a:t>نوشتن پاسخ نامه تشریحی مختص دانش آموز سال سوم </a:t>
            </a:r>
            <a:endParaRPr lang="en-US" sz="2400" b="1" dirty="0" smtClean="0">
              <a:cs typeface="B Nazanin" panose="00000400000000000000" pitchFamily="2" charset="-78"/>
            </a:endParaRPr>
          </a:p>
          <a:p>
            <a:pPr marL="285750" lvl="0" indent="-285750" algn="r" rtl="1"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پاسخ </a:t>
            </a:r>
            <a:r>
              <a:rPr lang="fa-IR" sz="2400" b="1" dirty="0">
                <a:cs typeface="B Nazanin" panose="00000400000000000000" pitchFamily="2" charset="-78"/>
              </a:rPr>
              <a:t>سوال ها </a:t>
            </a:r>
            <a:r>
              <a:rPr lang="fa-IR" sz="2400" b="1" dirty="0" smtClean="0">
                <a:cs typeface="B Nazanin" panose="00000400000000000000" pitchFamily="2" charset="-78"/>
              </a:rPr>
              <a:t>با توجه به تغییرات کتاب درسی و فرمول های جدید در کتاب انجام شده است </a:t>
            </a:r>
            <a:endParaRPr lang="en-US" sz="2400" b="1" dirty="0" smtClean="0">
              <a:cs typeface="B Nazanin" panose="00000400000000000000" pitchFamily="2" charset="-78"/>
            </a:endParaRPr>
          </a:p>
          <a:p>
            <a:pPr marL="285750" lvl="0" indent="-285750" algn="r" rtl="1">
              <a:buFont typeface="Wingdings" panose="05000000000000000000" pitchFamily="2" charset="2"/>
              <a:buChar char="q"/>
            </a:pPr>
            <a:r>
              <a:rPr lang="fa-IR" sz="2400" b="1" dirty="0" smtClean="0">
                <a:cs typeface="B Nazanin" panose="00000400000000000000" pitchFamily="2" charset="-78"/>
              </a:rPr>
              <a:t>نوشتن خلاصه درس بعد از نوشتن پاسخ تشریحی  </a:t>
            </a:r>
            <a:endParaRPr lang="en-US" sz="2400" b="1" dirty="0" smtClean="0">
              <a:cs typeface="B Nazanin" panose="00000400000000000000" pitchFamily="2" charset="-78"/>
            </a:endParaRPr>
          </a:p>
          <a:p>
            <a:pPr algn="r"/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39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356</Words>
  <Application>Microsoft Office PowerPoint</Application>
  <PresentationFormat>Widescreen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B Koodak</vt:lpstr>
      <vt:lpstr>B Nazanin</vt:lpstr>
      <vt:lpstr>B Titr</vt:lpstr>
      <vt:lpstr>Calibri</vt:lpstr>
      <vt:lpstr>Trebuchet MS</vt:lpstr>
      <vt:lpstr>Wingdings</vt:lpstr>
      <vt:lpstr>Wingdings 3</vt:lpstr>
      <vt:lpstr>Facet</vt:lpstr>
      <vt:lpstr>کتاب فیزیک 3 آبی</vt:lpstr>
      <vt:lpstr>تناسب و توازن کتاب(مهندسی حجم کتاب) </vt:lpstr>
      <vt:lpstr>جدول توازن و تناسب فصلی کتاب</vt:lpstr>
      <vt:lpstr>نمودار مهندسی فصلی کتاب</vt:lpstr>
      <vt:lpstr>PowerPoint Presentation</vt:lpstr>
      <vt:lpstr>PowerPoint Presentation</vt:lpstr>
      <vt:lpstr>چند ویژگی مهم</vt:lpstr>
      <vt:lpstr>PowerPoint Presentation</vt:lpstr>
      <vt:lpstr>یک کار ویژه مهم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کتاب فیزیک 3 ابی</dc:title>
  <dc:creator>Afshar</dc:creator>
  <cp:lastModifiedBy>Afshar</cp:lastModifiedBy>
  <cp:revision>85</cp:revision>
  <dcterms:created xsi:type="dcterms:W3CDTF">2016-01-27T14:01:15Z</dcterms:created>
  <dcterms:modified xsi:type="dcterms:W3CDTF">2016-01-28T06:02:09Z</dcterms:modified>
</cp:coreProperties>
</file>