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6072" y="608528"/>
            <a:ext cx="8915399" cy="250816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/>
            </a:r>
            <a:br>
              <a:rPr lang="fa-IR" sz="4000" dirty="0" smtClean="0">
                <a:cs typeface="B Titr" panose="00000700000000000000" pitchFamily="2" charset="-78"/>
              </a:rPr>
            </a:br>
            <a:r>
              <a:rPr lang="fa-IR" sz="9600" dirty="0" smtClean="0">
                <a:cs typeface="B Titr" panose="00000700000000000000" pitchFamily="2" charset="-78"/>
              </a:rPr>
              <a:t>کتاب تابستان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sz="6000" dirty="0" smtClean="0">
                <a:cs typeface="B Titr" panose="00000700000000000000" pitchFamily="2" charset="-78"/>
              </a:rPr>
              <a:t>برای همه مقاطع </a:t>
            </a:r>
            <a:endParaRPr lang="en-US" sz="60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1981" y="4249346"/>
            <a:ext cx="8915399" cy="1126283"/>
          </a:xfrm>
        </p:spPr>
        <p:txBody>
          <a:bodyPr>
            <a:normAutofit/>
          </a:bodyPr>
          <a:lstStyle/>
          <a:p>
            <a:r>
              <a:rPr lang="fa-IR" sz="3600" dirty="0" smtClean="0">
                <a:cs typeface="B Titr" panose="00000700000000000000" pitchFamily="2" charset="-78"/>
              </a:rPr>
              <a:t>دبستان – متوسطه – دبیرستان </a:t>
            </a:r>
            <a:endParaRPr lang="en-US" sz="36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512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9894" y="907445"/>
            <a:ext cx="8911687" cy="1280890"/>
          </a:xfrm>
        </p:spPr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 </a:t>
            </a:r>
            <a:r>
              <a:rPr lang="fa-IR" sz="4800" dirty="0" smtClean="0">
                <a:cs typeface="B Titr" panose="00000700000000000000" pitchFamily="2" charset="-78"/>
              </a:rPr>
              <a:t>مخاطبان کتاب </a:t>
            </a:r>
            <a:r>
              <a:rPr lang="fa-IR" sz="4800" dirty="0">
                <a:cs typeface="B Titr" panose="00000700000000000000" pitchFamily="2" charset="-78"/>
              </a:rPr>
              <a:t>تابستان </a:t>
            </a:r>
            <a:r>
              <a:rPr lang="fa-IR" sz="4800" dirty="0" smtClean="0">
                <a:cs typeface="B Titr" panose="00000700000000000000" pitchFamily="2" charset="-78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6181" y="2558603"/>
            <a:ext cx="8915400" cy="3777622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B Titr" panose="00000700000000000000" pitchFamily="2" charset="-78"/>
              </a:rPr>
              <a:t>دانش آموزانی که درس خواندن را دوست دارند 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B Titr" panose="00000700000000000000" pitchFamily="2" charset="-78"/>
              </a:rPr>
              <a:t>دانش آموزانی که فکر می کنند درس خواندن کار سختی است 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B Titr" panose="00000700000000000000" pitchFamily="2" charset="-78"/>
              </a:rPr>
              <a:t>مدیران و معلمانی که در تابستان مشغول فعالیت آموزشی هستند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2400" dirty="0" smtClean="0">
                <a:cs typeface="B Titr" panose="00000700000000000000" pitchFamily="2" charset="-78"/>
              </a:rPr>
              <a:t>پدران و مادرانی که دوست دارند فرزندشان در تابستان کمی هم درس بخواند</a:t>
            </a:r>
            <a:endParaRPr lang="en-US" sz="2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310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81729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a-IR" sz="5400" dirty="0" smtClean="0">
                <a:cs typeface="B Titr" panose="00000700000000000000" pitchFamily="2" charset="-78"/>
              </a:rPr>
              <a:t>ویژگی های </a:t>
            </a:r>
            <a:r>
              <a:rPr lang="fa-IR" sz="5400" dirty="0">
                <a:cs typeface="B Titr" panose="00000700000000000000" pitchFamily="2" charset="-78"/>
              </a:rPr>
              <a:t>کتاب</a:t>
            </a:r>
            <a:r>
              <a:rPr lang="fa-IR" sz="5400" dirty="0" smtClean="0">
                <a:cs typeface="B Titr" panose="00000700000000000000" pitchFamily="2" charset="-78"/>
              </a:rPr>
              <a:t> تابستان</a:t>
            </a:r>
            <a:endParaRPr lang="en-US" sz="54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5499" y="2726027"/>
            <a:ext cx="8915400" cy="3777622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B Titr" panose="00000700000000000000" pitchFamily="2" charset="-78"/>
              </a:rPr>
              <a:t>اولین کتاب برنامه ای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B Titr" panose="00000700000000000000" pitchFamily="2" charset="-78"/>
              </a:rPr>
              <a:t>منطبق با برنامه‌ی راهبردی آزمون‌ها می‌باشد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B Titr" panose="00000700000000000000" pitchFamily="2" charset="-78"/>
              </a:rPr>
              <a:t>شامل درس های </a:t>
            </a:r>
            <a:r>
              <a:rPr lang="fa-IR" sz="2800" dirty="0" smtClean="0">
                <a:cs typeface="B Titr" panose="00000700000000000000" pitchFamily="2" charset="-78"/>
              </a:rPr>
              <a:t>اصلی و مهم </a:t>
            </a:r>
            <a:r>
              <a:rPr lang="fa-IR" sz="2800" dirty="0" smtClean="0">
                <a:cs typeface="B Titr" panose="00000700000000000000" pitchFamily="2" charset="-78"/>
              </a:rPr>
              <a:t>می </a:t>
            </a:r>
            <a:r>
              <a:rPr lang="fa-IR" sz="2800" dirty="0" smtClean="0">
                <a:cs typeface="B Titr" panose="00000700000000000000" pitchFamily="2" charset="-78"/>
              </a:rPr>
              <a:t>باشد</a:t>
            </a:r>
            <a:r>
              <a:rPr lang="en-US" sz="2800" dirty="0" smtClean="0">
                <a:cs typeface="B Titr" panose="00000700000000000000" pitchFamily="2" charset="-78"/>
              </a:rPr>
              <a:t>.</a:t>
            </a:r>
            <a:r>
              <a:rPr lang="fa-IR" sz="2800" dirty="0" smtClean="0">
                <a:cs typeface="B Titr" panose="00000700000000000000" pitchFamily="2" charset="-78"/>
              </a:rPr>
              <a:t> </a:t>
            </a:r>
            <a:endParaRPr lang="fa-IR" sz="2800" dirty="0" smtClean="0">
              <a:cs typeface="B Titr" panose="000007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B Titr" panose="00000700000000000000" pitchFamily="2" charset="-78"/>
              </a:rPr>
              <a:t>آموزش مباحث جدید </a:t>
            </a:r>
            <a:r>
              <a:rPr lang="fa-IR" sz="2800" dirty="0">
                <a:cs typeface="B Titr" panose="00000700000000000000" pitchFamily="2" charset="-78"/>
              </a:rPr>
              <a:t>(نگاه به آینده) و </a:t>
            </a:r>
            <a:r>
              <a:rPr lang="fa-IR" sz="2800" dirty="0" smtClean="0">
                <a:cs typeface="B Titr" panose="00000700000000000000" pitchFamily="2" charset="-78"/>
              </a:rPr>
              <a:t>مرور آموخته </a:t>
            </a:r>
            <a:r>
              <a:rPr lang="fa-IR" sz="2800" dirty="0" smtClean="0">
                <a:cs typeface="B Titr" panose="00000700000000000000" pitchFamily="2" charset="-78"/>
              </a:rPr>
              <a:t>ها (نگاه به گذشته)</a:t>
            </a:r>
            <a:endParaRPr lang="fa-IR" sz="2800" dirty="0" smtClean="0">
              <a:cs typeface="B Titr" panose="000007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B Titr" panose="00000700000000000000" pitchFamily="2" charset="-78"/>
              </a:rPr>
              <a:t>آموزش مباحث با روش خودآموزی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B Titr" panose="00000700000000000000" pitchFamily="2" charset="-78"/>
              </a:rPr>
              <a:t>حجم متناسب و محدود 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fa-IR" dirty="0" smtClean="0"/>
          </a:p>
          <a:p>
            <a:pPr algn="r" rtl="1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09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092" y="865420"/>
            <a:ext cx="8915399" cy="1155880"/>
          </a:xfrm>
        </p:spPr>
        <p:txBody>
          <a:bodyPr>
            <a:normAutofit/>
          </a:bodyPr>
          <a:lstStyle/>
          <a:p>
            <a:pPr algn="ctr"/>
            <a:r>
              <a:rPr lang="fa-IR" sz="6000" dirty="0" smtClean="0">
                <a:cs typeface="B Titr" panose="00000700000000000000" pitchFamily="2" charset="-78"/>
              </a:rPr>
              <a:t>اهداف کتاب تابستان </a:t>
            </a:r>
            <a:endParaRPr lang="en-US" sz="60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240" y="2768275"/>
            <a:ext cx="8915399" cy="1126283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cs typeface="B Titr" panose="00000700000000000000" pitchFamily="2" charset="-78"/>
              </a:rPr>
              <a:t>1- تمرین درس های سال گذشته و تکمیل آموخته‌ها (نگاه به کذشته)</a:t>
            </a:r>
          </a:p>
          <a:p>
            <a:pPr algn="r"/>
            <a:r>
              <a:rPr lang="fa-IR" sz="2400" dirty="0" smtClean="0">
                <a:cs typeface="B Titr" panose="00000700000000000000" pitchFamily="2" charset="-78"/>
              </a:rPr>
              <a:t>2- آشنایی، یادگیری </a:t>
            </a:r>
            <a:r>
              <a:rPr lang="fa-IR" sz="2400" dirty="0">
                <a:cs typeface="B Titr" panose="00000700000000000000" pitchFamily="2" charset="-78"/>
              </a:rPr>
              <a:t>و کمی هم پیشروی </a:t>
            </a:r>
            <a:r>
              <a:rPr lang="fa-IR" sz="2400" dirty="0" smtClean="0">
                <a:cs typeface="B Titr" panose="00000700000000000000" pitchFamily="2" charset="-78"/>
              </a:rPr>
              <a:t>درس های سال آینده (نگاه به آینده)</a:t>
            </a:r>
            <a:endParaRPr lang="en-US" sz="2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766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241" y="724437"/>
            <a:ext cx="8915399" cy="1310425"/>
          </a:xfrm>
        </p:spPr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روش مطالعه کتاب تابستان</a:t>
            </a: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3302" y="2858427"/>
            <a:ext cx="8915399" cy="2434790"/>
          </a:xfrm>
        </p:spPr>
        <p:txBody>
          <a:bodyPr>
            <a:noAutofit/>
          </a:bodyPr>
          <a:lstStyle/>
          <a:p>
            <a:pPr algn="ctr"/>
            <a:r>
              <a:rPr lang="fa-IR" sz="3200" dirty="0" smtClean="0">
                <a:cs typeface="B Titr" panose="00000700000000000000" pitchFamily="2" charset="-78"/>
              </a:rPr>
              <a:t>8 هفته </a:t>
            </a:r>
          </a:p>
          <a:p>
            <a:pPr algn="ctr"/>
            <a:r>
              <a:rPr lang="fa-IR" sz="3200" dirty="0" smtClean="0">
                <a:cs typeface="B Titr" panose="00000700000000000000" pitchFamily="2" charset="-78"/>
              </a:rPr>
              <a:t>هفته ای 5 ساعت برای گروه  پایه </a:t>
            </a:r>
          </a:p>
          <a:p>
            <a:pPr algn="ctr"/>
            <a:r>
              <a:rPr lang="fa-IR" sz="3200" dirty="0" smtClean="0">
                <a:cs typeface="B Titr" panose="00000700000000000000" pitchFamily="2" charset="-78"/>
              </a:rPr>
              <a:t>هفته ای 8 ساعت برای چهارم دبیرستان</a:t>
            </a:r>
            <a:endParaRPr lang="en-US" sz="32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4465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</TotalTime>
  <Words>155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 Titr</vt:lpstr>
      <vt:lpstr>Century Gothic</vt:lpstr>
      <vt:lpstr>Tahoma</vt:lpstr>
      <vt:lpstr>Wingdings</vt:lpstr>
      <vt:lpstr>Wingdings 3</vt:lpstr>
      <vt:lpstr>Wisp</vt:lpstr>
      <vt:lpstr> کتاب تابستان برای همه مقاطع </vt:lpstr>
      <vt:lpstr> مخاطبان کتاب تابستان :</vt:lpstr>
      <vt:lpstr>ویژگی های کتاب تابستان</vt:lpstr>
      <vt:lpstr>اهداف کتاب تابستان </vt:lpstr>
      <vt:lpstr>روش مطالعه کتاب تابستان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کتاب تابستان برای همه مقاطع</dc:title>
  <dc:creator>Afshar</dc:creator>
  <cp:lastModifiedBy>Afshar</cp:lastModifiedBy>
  <cp:revision>10</cp:revision>
  <dcterms:created xsi:type="dcterms:W3CDTF">2016-04-05T04:39:50Z</dcterms:created>
  <dcterms:modified xsi:type="dcterms:W3CDTF">2016-04-05T06:04:01Z</dcterms:modified>
</cp:coreProperties>
</file>