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fa-IR" sz="6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Titr" pitchFamily="2" charset="-78"/>
              </a:rPr>
              <a:t>کتاب تابستان </a:t>
            </a:r>
            <a:r>
              <a:rPr lang="en-US" sz="6600" dirty="0" smtClean="0">
                <a:cs typeface="B Titr" pitchFamily="2" charset="-78"/>
              </a:rPr>
              <a:t/>
            </a:r>
            <a:br>
              <a:rPr lang="en-US" sz="6600" dirty="0" smtClean="0">
                <a:cs typeface="B Titr" pitchFamily="2" charset="-78"/>
              </a:rPr>
            </a:br>
            <a:endParaRPr lang="fa-IR" sz="6600" dirty="0">
              <a:cs typeface="B Titr" pitchFamily="2" charset="-78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19200"/>
            <a:ext cx="369223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0" y="1752600"/>
            <a:ext cx="3276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solidFill>
                  <a:schemeClr val="accent3"/>
                </a:solidFill>
                <a:cs typeface="B Titr" pitchFamily="2" charset="-78"/>
              </a:rPr>
              <a:t>براي تمامي مقاطع</a:t>
            </a:r>
            <a:endParaRPr lang="fa-IR" sz="3600" dirty="0">
              <a:solidFill>
                <a:schemeClr val="accent3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Titr" pitchFamily="2" charset="-78"/>
              </a:rPr>
              <a:t>4 مخاطب اصلی کتاب تابستان </a:t>
            </a:r>
            <a:r>
              <a:rPr lang="en-US" sz="3600" dirty="0" smtClean="0">
                <a:cs typeface="B Titr" pitchFamily="2" charset="-78"/>
              </a:rPr>
              <a:t/>
            </a:r>
            <a:br>
              <a:rPr lang="en-US" sz="3600" dirty="0" smtClean="0">
                <a:cs typeface="B Titr" pitchFamily="2" charset="-78"/>
              </a:rPr>
            </a:b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Titr" pitchFamily="2" charset="-78"/>
              </a:rPr>
              <a:t>دانش آموزانی که</a:t>
            </a:r>
            <a:r>
              <a:rPr lang="fa-IR" sz="3200" b="1" dirty="0" smtClean="0">
                <a:cs typeface="B Titr" pitchFamily="2" charset="-78"/>
              </a:rPr>
              <a:t> </a:t>
            </a:r>
            <a:r>
              <a:rPr lang="fa-IR" sz="3200" i="1" dirty="0" smtClean="0">
                <a:cs typeface="B Titr" pitchFamily="2" charset="-78"/>
              </a:rPr>
              <a:t>درس خواندن را دوست دارند</a:t>
            </a:r>
          </a:p>
          <a:p>
            <a:r>
              <a:rPr lang="fa-IR" sz="3200" dirty="0" smtClean="0">
                <a:cs typeface="B Titr" pitchFamily="2" charset="-78"/>
              </a:rPr>
              <a:t>دانش آموزانی که</a:t>
            </a:r>
            <a:r>
              <a:rPr lang="fa-IR" sz="3200" b="1" dirty="0" smtClean="0">
                <a:cs typeface="B Titr" pitchFamily="2" charset="-78"/>
              </a:rPr>
              <a:t> </a:t>
            </a:r>
            <a:r>
              <a:rPr lang="fa-IR" sz="3200" i="1" dirty="0" smtClean="0">
                <a:cs typeface="B Titr" pitchFamily="2" charset="-78"/>
              </a:rPr>
              <a:t>می خواهند در تابستان درس بخوانند اما  فکر می کنند درس  خواندن کار سختی است</a:t>
            </a:r>
            <a:r>
              <a:rPr lang="fa-IR" sz="3200" b="1" dirty="0" smtClean="0">
                <a:cs typeface="B Titr" pitchFamily="2" charset="-78"/>
              </a:rPr>
              <a:t> </a:t>
            </a:r>
            <a:endParaRPr lang="en-US" sz="3200" b="1" dirty="0" smtClean="0">
              <a:cs typeface="B Titr" pitchFamily="2" charset="-78"/>
            </a:endParaRPr>
          </a:p>
          <a:p>
            <a:r>
              <a:rPr lang="fa-IR" sz="3200" i="1" dirty="0" smtClean="0">
                <a:cs typeface="B Titr" pitchFamily="2" charset="-78"/>
              </a:rPr>
              <a:t>مدیران و معلمان مدارس</a:t>
            </a:r>
            <a:endParaRPr lang="en-US" sz="3200" i="1" dirty="0" smtClean="0">
              <a:cs typeface="B Titr" pitchFamily="2" charset="-78"/>
            </a:endParaRPr>
          </a:p>
          <a:p>
            <a:r>
              <a:rPr lang="fa-IR" sz="3200" i="1" dirty="0" smtClean="0">
                <a:cs typeface="B Titr" pitchFamily="2" charset="-78"/>
              </a:rPr>
              <a:t>مادران و پدرانی  که</a:t>
            </a:r>
            <a:r>
              <a:rPr lang="fa-IR" sz="3200" b="1" dirty="0" smtClean="0">
                <a:cs typeface="B Titr" pitchFamily="2" charset="-78"/>
              </a:rPr>
              <a:t> </a:t>
            </a:r>
            <a:r>
              <a:rPr lang="fa-IR" sz="3200" dirty="0" smtClean="0">
                <a:cs typeface="B Titr" pitchFamily="2" charset="-78"/>
              </a:rPr>
              <a:t>دوست دارند فرزندشان در تابستان کمی هم درس بخواند </a:t>
            </a:r>
            <a:endParaRPr lang="fa-IR" sz="32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Titr" pitchFamily="2" charset="-78"/>
              </a:rPr>
              <a:t>اهداف كتاب تابستان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fa-IR" sz="3600" dirty="0" smtClean="0">
                <a:cs typeface="B Titr" pitchFamily="2" charset="-78"/>
              </a:rPr>
              <a:t>1- مرور درس هاي سال گذشته </a:t>
            </a:r>
          </a:p>
          <a:p>
            <a:pPr marL="457200" indent="-457200">
              <a:buNone/>
            </a:pPr>
            <a:endParaRPr lang="fa-IR" sz="3200" dirty="0" smtClean="0">
              <a:cs typeface="B Titr" pitchFamily="2" charset="-78"/>
            </a:endParaRPr>
          </a:p>
          <a:p>
            <a:pPr marL="457200" indent="-457200">
              <a:buNone/>
            </a:pPr>
            <a:r>
              <a:rPr lang="fa-IR" sz="3600" dirty="0" smtClean="0">
                <a:cs typeface="B Titr" pitchFamily="2" charset="-78"/>
              </a:rPr>
              <a:t>2-آشنايي با درس هاي سال آينده </a:t>
            </a:r>
          </a:p>
          <a:p>
            <a:pPr marL="457200" indent="-457200">
              <a:buNone/>
            </a:pPr>
            <a:endParaRPr lang="fa-IR" sz="3200" dirty="0" smtClean="0">
              <a:cs typeface="B Titr" pitchFamily="2" charset="-78"/>
            </a:endParaRPr>
          </a:p>
          <a:p>
            <a:pPr marL="457200" indent="-457200">
              <a:buNone/>
            </a:pPr>
            <a:r>
              <a:rPr lang="fa-IR" sz="3600" dirty="0" smtClean="0">
                <a:cs typeface="B Titr" pitchFamily="2" charset="-78"/>
              </a:rPr>
              <a:t>3 – كمك به پيشرفت درسي با برنامه</a:t>
            </a:r>
          </a:p>
          <a:p>
            <a:pPr marL="457200" indent="-457200">
              <a:buNone/>
            </a:pPr>
            <a:endParaRPr lang="fa-IR" sz="3200" dirty="0" smtClean="0">
              <a:cs typeface="B Titr" pitchFamily="2" charset="-78"/>
            </a:endParaRPr>
          </a:p>
          <a:p>
            <a:pPr marL="457200" indent="-457200">
              <a:buNone/>
            </a:pPr>
            <a:r>
              <a:rPr lang="fa-IR" sz="3600" dirty="0" smtClean="0">
                <a:cs typeface="B Titr" pitchFamily="2" charset="-78"/>
              </a:rPr>
              <a:t>4- بالا بردن كارايي دانش آموز در آزمون هاي تابستان</a:t>
            </a:r>
          </a:p>
          <a:p>
            <a:pPr marL="457200" indent="-457200">
              <a:buNone/>
            </a:pPr>
            <a:endParaRPr lang="fa-IR" sz="36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dirty="0" smtClean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rPr>
              <a:t>ساختار كتاب تابستان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Titr" pitchFamily="2" charset="-78"/>
              </a:rPr>
              <a:t>نگاه به آينده</a:t>
            </a:r>
            <a:endParaRPr lang="fa-IR" sz="3200" dirty="0" smtClean="0">
              <a:solidFill>
                <a:schemeClr val="accent3"/>
              </a:solidFill>
              <a:cs typeface="B Titr" pitchFamily="2" charset="-78"/>
            </a:endParaRPr>
          </a:p>
          <a:p>
            <a:pPr marL="457200" indent="-457200">
              <a:buClr>
                <a:schemeClr val="tx1"/>
              </a:buClr>
              <a:buSzPct val="87000"/>
              <a:buNone/>
            </a:pPr>
            <a:r>
              <a:rPr lang="fa-IR" sz="3200" dirty="0" smtClean="0">
                <a:cs typeface="B Titr" pitchFamily="2" charset="-78"/>
              </a:rPr>
              <a:t>الف) بخش تشريحي</a:t>
            </a:r>
          </a:p>
          <a:p>
            <a:pPr>
              <a:buNone/>
            </a:pPr>
            <a:r>
              <a:rPr lang="fa-IR" sz="3200" dirty="0" smtClean="0">
                <a:cs typeface="B Titr" pitchFamily="2" charset="-78"/>
              </a:rPr>
              <a:t>         1- شامل خلاصه درس</a:t>
            </a:r>
          </a:p>
          <a:p>
            <a:pPr>
              <a:buNone/>
            </a:pPr>
            <a:r>
              <a:rPr lang="fa-IR" sz="3200" dirty="0" smtClean="0">
                <a:cs typeface="B Titr" pitchFamily="2" charset="-78"/>
              </a:rPr>
              <a:t>         2-سوال هاي تشريحي از كتاب درسي</a:t>
            </a:r>
          </a:p>
          <a:p>
            <a:pPr>
              <a:buNone/>
            </a:pPr>
            <a:r>
              <a:rPr lang="fa-IR" sz="3200" dirty="0" smtClean="0">
                <a:cs typeface="B Titr" pitchFamily="2" charset="-78"/>
              </a:rPr>
              <a:t>        3-سوال هاي تشريحي از كتاب پرتكرار  </a:t>
            </a:r>
          </a:p>
          <a:p>
            <a:pPr>
              <a:buNone/>
            </a:pPr>
            <a:r>
              <a:rPr lang="fa-IR" sz="3200" dirty="0" smtClean="0">
                <a:cs typeface="B Titr" pitchFamily="2" charset="-78"/>
              </a:rPr>
              <a:t>ب) بخش تستي</a:t>
            </a:r>
          </a:p>
          <a:p>
            <a:pPr>
              <a:buNone/>
            </a:pPr>
            <a:r>
              <a:rPr lang="fa-IR" sz="3200" dirty="0" smtClean="0">
                <a:cs typeface="B Titr" pitchFamily="2" charset="-78"/>
              </a:rPr>
              <a:t>     1-  تست كنكور</a:t>
            </a:r>
          </a:p>
          <a:p>
            <a:pPr>
              <a:buFont typeface="Wingdings" pitchFamily="2" charset="2"/>
              <a:buChar char="ü"/>
            </a:pPr>
            <a:r>
              <a:rPr lang="fa-IR" sz="3200" dirty="0" smtClean="0">
                <a:cs typeface="B Titr" pitchFamily="2" charset="-78"/>
              </a:rPr>
              <a:t>2-تست هاي برگزيده كانون </a:t>
            </a:r>
          </a:p>
          <a:p>
            <a:pPr marL="457200" indent="-457200">
              <a:buClr>
                <a:schemeClr val="tx1"/>
              </a:buClr>
              <a:buSzPct val="81000"/>
              <a:buFont typeface="+mj-lt"/>
              <a:buAutoNum type="arabicParenR" startAt="2"/>
            </a:pPr>
            <a:endParaRPr lang="fa-IR" sz="3200" dirty="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ساختار كتاب تابستان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838200"/>
            <a:ext cx="3733800" cy="573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60" y="838200"/>
            <a:ext cx="450360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ساختار كتاب تابستان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Titr" pitchFamily="2" charset="-78"/>
              </a:rPr>
              <a:t>نگاه به گذشته</a:t>
            </a:r>
          </a:p>
          <a:p>
            <a:endParaRPr lang="fa-IR" sz="3600" dirty="0" smtClean="0">
              <a:cs typeface="B Titr" pitchFamily="2" charset="-78"/>
            </a:endParaRPr>
          </a:p>
          <a:p>
            <a:pPr>
              <a:buNone/>
            </a:pPr>
            <a:r>
              <a:rPr lang="fa-IR" sz="3600" dirty="0" smtClean="0">
                <a:cs typeface="B Titr" pitchFamily="2" charset="-78"/>
              </a:rPr>
              <a:t>  1)‌ شامل تست هاي چهار گزينه اي از كنكور</a:t>
            </a:r>
          </a:p>
          <a:p>
            <a:pPr>
              <a:buNone/>
            </a:pPr>
            <a:endParaRPr lang="fa-IR" sz="3600" dirty="0" smtClean="0">
              <a:cs typeface="B Titr" pitchFamily="2" charset="-78"/>
            </a:endParaRPr>
          </a:p>
          <a:p>
            <a:pPr>
              <a:buNone/>
            </a:pPr>
            <a:r>
              <a:rPr lang="fa-IR" sz="3600" dirty="0" smtClean="0">
                <a:cs typeface="B Titr" pitchFamily="2" charset="-78"/>
              </a:rPr>
              <a:t>  2) تست هاي برگزيده آزمون هاي كانون</a:t>
            </a:r>
          </a:p>
          <a:p>
            <a:pPr>
              <a:buNone/>
            </a:pPr>
            <a:r>
              <a:rPr lang="fa-IR" sz="3600" dirty="0" smtClean="0">
                <a:cs typeface="B Titr" pitchFamily="2" charset="-78"/>
              </a:rPr>
              <a:t> </a:t>
            </a:r>
            <a:endParaRPr lang="fa-IR" sz="36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طراحي مفهومي و روش گزينش سوال ها</a:t>
            </a:r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2800" dirty="0" smtClean="0">
                <a:cs typeface="B Titr" pitchFamily="2" charset="-78"/>
              </a:rPr>
              <a:t>نگاه به گذشته     </a:t>
            </a:r>
            <a:r>
              <a:rPr lang="fa-IR" sz="1800" dirty="0" smtClean="0">
                <a:cs typeface="B Titr" pitchFamily="2" charset="-78"/>
              </a:rPr>
              <a:t>دانش آموز درس را خوانده      سوال هاي تستي جهت مرور  </a:t>
            </a:r>
          </a:p>
          <a:p>
            <a:pPr>
              <a:buNone/>
            </a:pPr>
            <a:r>
              <a:rPr lang="fa-IR" sz="1800" dirty="0" smtClean="0">
                <a:cs typeface="B Titr" pitchFamily="2" charset="-78"/>
              </a:rPr>
              <a:t> </a:t>
            </a:r>
          </a:p>
          <a:p>
            <a:pPr>
              <a:buNone/>
            </a:pPr>
            <a:endParaRPr lang="fa-IR" sz="1800" dirty="0" smtClean="0">
              <a:cs typeface="B Titr" pitchFamily="2" charset="-78"/>
            </a:endParaRPr>
          </a:p>
          <a:p>
            <a:pPr>
              <a:buNone/>
            </a:pPr>
            <a:r>
              <a:rPr lang="fa-IR" dirty="0" smtClean="0">
                <a:cs typeface="B Titr" pitchFamily="2" charset="-78"/>
              </a:rPr>
              <a:t>نگاه به آينده:     </a:t>
            </a:r>
            <a:r>
              <a:rPr lang="fa-IR" sz="1600" dirty="0" smtClean="0">
                <a:cs typeface="B Titr" pitchFamily="2" charset="-78"/>
              </a:rPr>
              <a:t>دانش آموز هنوز درس را نخوانده     سوال هاي آموزشي ،‌ پوشش مطالب ،‌سوال هايی كه مفهوم درسي را تبيين كند  و قطعا ساده و روان باشد –سوال هايی كه درصد رجوع دانش آموزان به آن در آزمون هاي سال هاي گذشته بالا بوده است</a:t>
            </a:r>
          </a:p>
          <a:p>
            <a:pPr algn="ctr">
              <a:buNone/>
            </a:pPr>
            <a:r>
              <a:rPr lang="fa-IR" sz="2000" dirty="0" smtClean="0">
                <a:solidFill>
                  <a:schemeClr val="accent3"/>
                </a:solidFill>
                <a:cs typeface="B Titr" pitchFamily="2" charset="-78"/>
              </a:rPr>
              <a:t>چگونه مطمئن شويم؟</a:t>
            </a:r>
          </a:p>
          <a:p>
            <a:pPr>
              <a:buNone/>
            </a:pPr>
            <a:r>
              <a:rPr lang="fa-IR" sz="1600" dirty="0" smtClean="0">
                <a:cs typeface="B Titr" pitchFamily="2" charset="-78"/>
              </a:rPr>
              <a:t>به نمونه زير توجه كنيد:</a:t>
            </a:r>
            <a:endParaRPr lang="fa-IR" dirty="0" smtClean="0">
              <a:cs typeface="B Titr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3581400" y="20574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3657600" y="32004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114800"/>
            <a:ext cx="848825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ويژگي مهم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منطبق با برنامه آزمون</a:t>
            </a:r>
          </a:p>
          <a:p>
            <a:r>
              <a:rPr lang="fa-IR" sz="3600" dirty="0" smtClean="0">
                <a:cs typeface="B Titr" pitchFamily="2" charset="-78"/>
              </a:rPr>
              <a:t>كتاب دقيقا با برنامه آزمون پيش مي رود</a:t>
            </a:r>
          </a:p>
          <a:p>
            <a:endParaRPr lang="fa-IR" sz="3600" dirty="0" smtClean="0">
              <a:cs typeface="B Titr" pitchFamily="2" charset="-78"/>
            </a:endParaRPr>
          </a:p>
          <a:p>
            <a:r>
              <a:rPr lang="fa-IR" sz="3600" dirty="0" smtClean="0">
                <a:cs typeface="B Titr" pitchFamily="2" charset="-78"/>
              </a:rPr>
              <a:t>تقسيم هر درس به چهار مبحث يا هشت مبحث</a:t>
            </a:r>
          </a:p>
          <a:p>
            <a:endParaRPr lang="fa-IR" sz="3600" dirty="0" smtClean="0">
              <a:cs typeface="B Titr" pitchFamily="2" charset="-78"/>
            </a:endParaRPr>
          </a:p>
          <a:p>
            <a:r>
              <a:rPr lang="fa-IR" sz="3600" dirty="0" smtClean="0">
                <a:cs typeface="B Titr" pitchFamily="2" charset="-78"/>
              </a:rPr>
              <a:t>براي هر پيشروي در آزمون يك يا دومبحث در نظر گرفتيم</a:t>
            </a:r>
          </a:p>
          <a:p>
            <a:endParaRPr lang="fa-IR" sz="3600" dirty="0" smtClean="0">
              <a:cs typeface="B Titr" pitchFamily="2" charset="-78"/>
            </a:endParaRP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</TotalTime>
  <Words>273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 Titr</vt:lpstr>
      <vt:lpstr>Century Schoolbook</vt:lpstr>
      <vt:lpstr>Times New Roman</vt:lpstr>
      <vt:lpstr>Wingdings</vt:lpstr>
      <vt:lpstr>Wingdings 2</vt:lpstr>
      <vt:lpstr>Oriel</vt:lpstr>
      <vt:lpstr>کتاب تابستان  </vt:lpstr>
      <vt:lpstr>4 مخاطب اصلی کتاب تابستان  </vt:lpstr>
      <vt:lpstr>اهداف كتاب تابستان</vt:lpstr>
      <vt:lpstr>ساختار كتاب تابستان</vt:lpstr>
      <vt:lpstr>ساختار كتاب تابستان</vt:lpstr>
      <vt:lpstr>ساختار كتاب تابستان</vt:lpstr>
      <vt:lpstr>طراحي مفهومي و روش گزينش سوال ها</vt:lpstr>
      <vt:lpstr>ويژگي مهم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کتاب تابستان  </dc:title>
  <dc:creator/>
  <cp:lastModifiedBy>Afshar</cp:lastModifiedBy>
  <cp:revision>105</cp:revision>
  <dcterms:created xsi:type="dcterms:W3CDTF">2006-08-16T00:00:00Z</dcterms:created>
  <dcterms:modified xsi:type="dcterms:W3CDTF">2015-01-07T07:26:02Z</dcterms:modified>
</cp:coreProperties>
</file>